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17"/>
  </p:notesMasterIdLst>
  <p:sldIdLst>
    <p:sldId id="270" r:id="rId2"/>
    <p:sldId id="258" r:id="rId3"/>
    <p:sldId id="259" r:id="rId4"/>
    <p:sldId id="273" r:id="rId5"/>
    <p:sldId id="271" r:id="rId6"/>
    <p:sldId id="272" r:id="rId7"/>
    <p:sldId id="274" r:id="rId8"/>
    <p:sldId id="275" r:id="rId9"/>
    <p:sldId id="264" r:id="rId10"/>
    <p:sldId id="278" r:id="rId11"/>
    <p:sldId id="279" r:id="rId12"/>
    <p:sldId id="276" r:id="rId13"/>
    <p:sldId id="277" r:id="rId14"/>
    <p:sldId id="267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3066804461942257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2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2B-464D-BB59-DB93998C8AC8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2B-464D-BB59-DB93998C8A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Лист1!$C$2:$D$2</c:f>
              <c:strCache>
                <c:ptCount val="2"/>
                <c:pt idx="0">
                  <c:v>Арктика</c:v>
                </c:pt>
                <c:pt idx="1">
                  <c:v>Россия</c:v>
                </c:pt>
              </c:strCache>
            </c:strRef>
          </c:cat>
          <c:val>
            <c:numRef>
              <c:f>Лист1!$C$3:$D$3</c:f>
              <c:numCache>
                <c:formatCode>General</c:formatCode>
                <c:ptCount val="2"/>
                <c:pt idx="0">
                  <c:v>27000000</c:v>
                </c:pt>
                <c:pt idx="1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2B-464D-BB59-DB93998C8AC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9525" cap="flat" cmpd="sng" algn="ctr">
      <a:solidFill>
        <a:schemeClr val="accent2"/>
      </a:solidFill>
      <a:round/>
    </a:ln>
    <a:effectLst/>
  </c:spPr>
  <c:txPr>
    <a:bodyPr/>
    <a:lstStyle/>
    <a:p>
      <a:pPr>
        <a:defRPr sz="20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7C2F7-700B-44BB-AC77-AFCF489E94A6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6A032-3228-47D2-8C53-D077D9BFB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14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3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67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828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13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3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9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1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6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0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64EAE2-47D7-8583-70F1-0C3A22C1C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ринг, Витус Ионассен — Википедия">
            <a:extLst>
              <a:ext uri="{FF2B5EF4-FFF2-40B4-BE49-F238E27FC236}">
                <a16:creationId xmlns:a16="http://schemas.microsoft.com/office/drawing/2014/main" id="{011F7924-A58A-455B-8A61-6D7531F44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902" y="10879"/>
            <a:ext cx="4149098" cy="45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87CED-67D5-491D-8B65-46DFD877303A}"/>
              </a:ext>
            </a:extLst>
          </p:cNvPr>
          <p:cNvSpPr txBox="1"/>
          <p:nvPr/>
        </p:nvSpPr>
        <p:spPr>
          <a:xfrm>
            <a:off x="8106548" y="5048124"/>
            <a:ext cx="3343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Витус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Беринг</a:t>
            </a:r>
          </a:p>
        </p:txBody>
      </p:sp>
      <p:pic>
        <p:nvPicPr>
          <p:cNvPr id="1028" name="Picture 4" descr="Арсеньевская межпоселенческая библиотека | «Колумб» Арктики, штурман Челюскин  Семён Иванович">
            <a:extLst>
              <a:ext uri="{FF2B5EF4-FFF2-40B4-BE49-F238E27FC236}">
                <a16:creationId xmlns:a16="http://schemas.microsoft.com/office/drawing/2014/main" id="{27EFEF92-9847-4A92-AFE1-4F2F0F5C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24" y="0"/>
            <a:ext cx="4149098" cy="46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жнёв Семен Иванович | Библиотека сибирского краеведения">
            <a:extLst>
              <a:ext uri="{FF2B5EF4-FFF2-40B4-BE49-F238E27FC236}">
                <a16:creationId xmlns:a16="http://schemas.microsoft.com/office/drawing/2014/main" id="{34169653-E4A0-406E-92F6-8CBA1CA3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79"/>
            <a:ext cx="3694245" cy="45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FA10C-7150-44AE-A2F0-2BE8D485CE71}"/>
              </a:ext>
            </a:extLst>
          </p:cNvPr>
          <p:cNvSpPr txBox="1"/>
          <p:nvPr/>
        </p:nvSpPr>
        <p:spPr>
          <a:xfrm>
            <a:off x="4141194" y="5116285"/>
            <a:ext cx="277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Семён Челюскин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8214B4-7702-4EE7-AD5E-89DA9C869C0C}"/>
              </a:ext>
            </a:extLst>
          </p:cNvPr>
          <p:cNvSpPr txBox="1"/>
          <p:nvPr/>
        </p:nvSpPr>
        <p:spPr>
          <a:xfrm>
            <a:off x="443132" y="5048124"/>
            <a:ext cx="2504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Семён Дежнёв</a:t>
            </a:r>
          </a:p>
        </p:txBody>
      </p:sp>
    </p:spTree>
    <p:extLst>
      <p:ext uri="{BB962C8B-B14F-4D97-AF65-F5344CB8AC3E}">
        <p14:creationId xmlns:p14="http://schemas.microsoft.com/office/powerpoint/2010/main" val="3589566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8 сентября в истории. Федор Литке | СЕМЬЯ и ВЕРА">
            <a:extLst>
              <a:ext uri="{FF2B5EF4-FFF2-40B4-BE49-F238E27FC236}">
                <a16:creationId xmlns:a16="http://schemas.microsoft.com/office/drawing/2014/main" id="{CC7565B2-3373-4FB4-BCC7-0EB48A5E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7" y="0"/>
            <a:ext cx="3996000" cy="42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1DBE3-0D44-4F47-B644-9CD09B0AD3A7}"/>
              </a:ext>
            </a:extLst>
          </p:cNvPr>
          <p:cNvSpPr txBox="1"/>
          <p:nvPr/>
        </p:nvSpPr>
        <p:spPr>
          <a:xfrm>
            <a:off x="858129" y="4853353"/>
            <a:ext cx="2349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 Литке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002429-318F-48C1-8E0C-03FAA6D6C947}"/>
              </a:ext>
            </a:extLst>
          </p:cNvPr>
          <p:cNvSpPr txBox="1"/>
          <p:nvPr/>
        </p:nvSpPr>
        <p:spPr>
          <a:xfrm>
            <a:off x="4893612" y="4853353"/>
            <a:ext cx="2841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Колчак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BFE6B-1C8F-416A-8F6D-95E6BF5D80AC}"/>
              </a:ext>
            </a:extLst>
          </p:cNvPr>
          <p:cNvSpPr txBox="1"/>
          <p:nvPr/>
        </p:nvSpPr>
        <p:spPr>
          <a:xfrm>
            <a:off x="8876714" y="4853352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Русанов</a:t>
            </a:r>
          </a:p>
        </p:txBody>
      </p:sp>
      <p:pic>
        <p:nvPicPr>
          <p:cNvPr id="2052" name="Picture 4" descr="Колчак, Александр Васильевич — Википедия">
            <a:extLst>
              <a:ext uri="{FF2B5EF4-FFF2-40B4-BE49-F238E27FC236}">
                <a16:creationId xmlns:a16="http://schemas.microsoft.com/office/drawing/2014/main" id="{D05140C8-1DFB-4887-BFDB-C350EA6E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55" y="0"/>
            <a:ext cx="3641189" cy="42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усанов, Владимир Александрович — Википедия">
            <a:extLst>
              <a:ext uri="{FF2B5EF4-FFF2-40B4-BE49-F238E27FC236}">
                <a16:creationId xmlns:a16="http://schemas.microsoft.com/office/drawing/2014/main" id="{8A15FEDE-887F-460D-8C25-3DA37CF2C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120" y="6568"/>
            <a:ext cx="3493880" cy="42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6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AD53E-31D3-411B-8408-04E3A541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08" y="3249636"/>
            <a:ext cx="9637671" cy="475488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1.Как вы думаете, какими качествами обладают люди, которые исследуют Арктику? </a:t>
            </a:r>
            <a:b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Назовите легендарных первопроходцев 17 века.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 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888E2-20DC-43DC-8D12-BEA19EA68638}"/>
              </a:ext>
            </a:extLst>
          </p:cNvPr>
          <p:cNvSpPr txBox="1"/>
          <p:nvPr/>
        </p:nvSpPr>
        <p:spPr>
          <a:xfrm>
            <a:off x="2575691" y="5042301"/>
            <a:ext cx="901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Смелость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ответственность, патриотизм).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C6B20-D43D-4036-AF4D-0B0B3A87C993}"/>
              </a:ext>
            </a:extLst>
          </p:cNvPr>
          <p:cNvSpPr txBox="1"/>
          <p:nvPr/>
        </p:nvSpPr>
        <p:spPr>
          <a:xfrm>
            <a:off x="2575691" y="6237834"/>
            <a:ext cx="8664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(Семён Дежнёв, Семён Челюскин</a:t>
            </a:r>
            <a:r>
              <a:rPr lang="ru-RU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Витус Беринг)</a:t>
            </a:r>
          </a:p>
          <a:p>
            <a:endParaRPr lang="ru-RU" sz="2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41191C-D138-7CBB-C96A-A463B828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53015"/>
            <a:ext cx="3832209" cy="40672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792816-3CD2-CB00-66E4-CEACD5EA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59" y="-53015"/>
            <a:ext cx="4265801" cy="40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16FED-FB2D-449A-A9BA-5A0C3D7C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99" y="4287786"/>
            <a:ext cx="9578012" cy="215081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1.В каком веке был освоен северный морской путь? </a:t>
            </a:r>
            <a:b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Зачем прокладывался этот путь? 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B9C64-69FA-4AC0-8BCC-D6FCFFC53C05}"/>
              </a:ext>
            </a:extLst>
          </p:cNvPr>
          <p:cNvSpPr txBox="1"/>
          <p:nvPr/>
        </p:nvSpPr>
        <p:spPr>
          <a:xfrm rot="10800000" flipH="1" flipV="1">
            <a:off x="1833489" y="4756898"/>
            <a:ext cx="7679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веке)</a:t>
            </a:r>
            <a:b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307E2-4033-4E3D-87BE-B5A2315F9FCA}"/>
              </a:ext>
            </a:extLst>
          </p:cNvPr>
          <p:cNvSpPr txBox="1"/>
          <p:nvPr/>
        </p:nvSpPr>
        <p:spPr>
          <a:xfrm>
            <a:off x="780499" y="5804787"/>
            <a:ext cx="1099415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(Кратчайшая путь, развитие инфраструктуры, новые возможности, экологическая безопасность)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0105AF-9BC9-62FF-E32D-A50EFE9E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07" y="-27302"/>
            <a:ext cx="9236185" cy="42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6AC39E-7055-4A83-0FD6-C84C0485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2936" l="9934" r="89901">
                        <a14:foregroundMark x1="60430" y1="56512" x2="63079" y2="56512"/>
                        <a14:foregroundMark x1="48013" y1="55629" x2="51325" y2="56512"/>
                        <a14:foregroundMark x1="84437" y1="68874" x2="80960" y2="72848"/>
                        <a14:foregroundMark x1="80960" y1="72848" x2="80629" y2="72848"/>
                        <a14:foregroundMark x1="66225" y1="29801" x2="66225" y2="29801"/>
                        <a14:foregroundMark x1="73841" y1="25166" x2="73841" y2="25166"/>
                        <a14:foregroundMark x1="73841" y1="22517" x2="73675" y2="26711"/>
                        <a14:foregroundMark x1="85430" y1="19868" x2="85099" y2="24062"/>
                        <a14:foregroundMark x1="80795" y1="24503" x2="80795" y2="27594"/>
                        <a14:foregroundMark x1="84768" y1="30464" x2="85430" y2="30464"/>
                        <a14:foregroundMark x1="60927" y1="24503" x2="61093" y2="27815"/>
                        <a14:foregroundMark x1="52483" y1="24945" x2="52318" y2="26490"/>
                        <a14:foregroundMark x1="44868" y1="22737" x2="44536" y2="24503"/>
                        <a14:foregroundMark x1="46523" y1="66004" x2="44702" y2="77704"/>
                        <a14:foregroundMark x1="44702" y1="77704" x2="48675" y2="77042"/>
                        <a14:foregroundMark x1="48675" y1="77042" x2="50166" y2="67991"/>
                        <a14:foregroundMark x1="50166" y1="67991" x2="48510" y2="60044"/>
                        <a14:foregroundMark x1="48510" y1="60044" x2="44868" y2="67550"/>
                        <a14:foregroundMark x1="44868" y1="67550" x2="51325" y2="73068"/>
                        <a14:foregroundMark x1="51325" y1="73068" x2="54139" y2="66887"/>
                        <a14:foregroundMark x1="54139" y1="66887" x2="48179" y2="58499"/>
                        <a14:foregroundMark x1="48179" y1="58499" x2="44205" y2="60706"/>
                        <a14:foregroundMark x1="44205" y1="60706" x2="47020" y2="68874"/>
                        <a14:foregroundMark x1="47020" y1="68874" x2="51490" y2="70640"/>
                        <a14:foregroundMark x1="51490" y1="70640" x2="56788" y2="69095"/>
                        <a14:foregroundMark x1="56788" y1="69095" x2="56126" y2="61369"/>
                        <a14:foregroundMark x1="56126" y1="61369" x2="52980" y2="66225"/>
                        <a14:foregroundMark x1="52980" y1="66225" x2="53808" y2="55188"/>
                        <a14:foregroundMark x1="53808" y1="55188" x2="48344" y2="53863"/>
                        <a14:foregroundMark x1="48344" y1="53863" x2="45199" y2="62252"/>
                        <a14:foregroundMark x1="45199" y1="62252" x2="47020" y2="69978"/>
                        <a14:foregroundMark x1="47020" y1="69978" x2="49669" y2="61810"/>
                        <a14:foregroundMark x1="49669" y1="61810" x2="47682" y2="68212"/>
                        <a14:foregroundMark x1="47682" y1="68212" x2="58278" y2="71523"/>
                        <a14:foregroundMark x1="58278" y1="71523" x2="60762" y2="65121"/>
                        <a14:foregroundMark x1="60762" y1="65121" x2="64735" y2="70199"/>
                        <a14:foregroundMark x1="64735" y1="70199" x2="66722" y2="63576"/>
                        <a14:foregroundMark x1="66722" y1="63576" x2="63576" y2="67991"/>
                        <a14:foregroundMark x1="63576" y1="67991" x2="63245" y2="63135"/>
                        <a14:foregroundMark x1="20364" y1="21192" x2="20033" y2="26049"/>
                        <a14:foregroundMark x1="35596" y1="23620" x2="32616" y2="22296"/>
                        <a14:foregroundMark x1="41060" y1="23400" x2="40563" y2="28035"/>
                        <a14:foregroundMark x1="55960" y1="29360" x2="56954" y2="24503"/>
                        <a14:foregroundMark x1="49338" y1="76600" x2="54801" y2="79912"/>
                        <a14:foregroundMark x1="54801" y1="79912" x2="58940" y2="79470"/>
                        <a14:foregroundMark x1="58940" y1="79470" x2="54305" y2="80132"/>
                        <a14:foregroundMark x1="54305" y1="80132" x2="48675" y2="77704"/>
                        <a14:foregroundMark x1="48675" y1="77704" x2="52318" y2="82340"/>
                        <a14:foregroundMark x1="52318" y1="82340" x2="49669" y2="88300"/>
                        <a14:foregroundMark x1="49669" y1="88300" x2="55298" y2="92936"/>
                        <a14:foregroundMark x1="55298" y1="92936" x2="59934" y2="92936"/>
                        <a14:foregroundMark x1="59934" y1="92936" x2="63742" y2="90508"/>
                        <a14:foregroundMark x1="26656" y1="19647" x2="26656" y2="19647"/>
                        <a14:foregroundMark x1="47682" y1="25386" x2="47682" y2="25386"/>
                        <a14:foregroundMark x1="69371" y1="27152" x2="69371" y2="27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1101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C13C-25A2-163A-F83F-A42CE295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10" y="606166"/>
            <a:ext cx="7891975" cy="1329069"/>
          </a:xfrm>
        </p:spPr>
        <p:txBody>
          <a:bodyPr>
            <a:noAutofit/>
          </a:bodyPr>
          <a:lstStyle/>
          <a:p>
            <a:r>
              <a:rPr lang="ru-RU" sz="4700" b="1" dirty="0">
                <a:solidFill>
                  <a:srgbClr val="00B050"/>
                </a:solidFill>
                <a:latin typeface="Arial Nova" panose="020F0502020204030204" pitchFamily="34" charset="0"/>
              </a:rPr>
              <a:t>Спасибо за внимание!</a:t>
            </a:r>
            <a:endParaRPr lang="ru-TR" sz="4700" b="1" dirty="0">
              <a:solidFill>
                <a:srgbClr val="00B050"/>
              </a:solidFill>
              <a:latin typeface="Arial Nova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F94264-DBDC-083D-9F23-0F79CCC0D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3" b="97136" l="3250" r="95000">
                        <a14:foregroundMark x1="10750" y1="29952" x2="10750" y2="29952"/>
                        <a14:foregroundMark x1="6667" y1="20644" x2="6667" y2="20644"/>
                        <a14:foregroundMark x1="5417" y1="19332" x2="5417" y2="19332"/>
                        <a14:foregroundMark x1="3333" y1="19332" x2="3333" y2="19332"/>
                        <a14:foregroundMark x1="3750" y1="15752" x2="3750" y2="15752"/>
                        <a14:foregroundMark x1="27417" y1="37589" x2="27417" y2="37589"/>
                        <a14:foregroundMark x1="26500" y1="37351" x2="26500" y2="37351"/>
                        <a14:foregroundMark x1="27000" y1="37351" x2="29083" y2="26372"/>
                        <a14:foregroundMark x1="29083" y1="26372" x2="23583" y2="34368"/>
                        <a14:foregroundMark x1="25500" y1="8473" x2="25500" y2="8473"/>
                        <a14:foregroundMark x1="21000" y1="10979" x2="21000" y2="10979"/>
                        <a14:foregroundMark x1="19083" y1="9427" x2="19083" y2="9427"/>
                        <a14:foregroundMark x1="17917" y1="8115" x2="17917" y2="8115"/>
                        <a14:foregroundMark x1="19583" y1="9666" x2="19583" y2="9666"/>
                        <a14:foregroundMark x1="23583" y1="91766" x2="23417" y2="91766"/>
                        <a14:foregroundMark x1="22167" y1="94749" x2="22167" y2="94749"/>
                        <a14:foregroundMark x1="20000" y1="95346" x2="19833" y2="94033"/>
                        <a14:foregroundMark x1="19583" y1="95704" x2="19583" y2="95704"/>
                        <a14:foregroundMark x1="22667" y1="95346" x2="20500" y2="94988"/>
                        <a14:foregroundMark x1="23833" y1="86635" x2="23833" y2="86635"/>
                        <a14:foregroundMark x1="33167" y1="94988" x2="33167" y2="94988"/>
                        <a14:foregroundMark x1="34583" y1="97255" x2="34417" y2="94749"/>
                        <a14:foregroundMark x1="32917" y1="93079" x2="32917" y2="93079"/>
                        <a14:foregroundMark x1="32250" y1="91766" x2="32250" y2="91766"/>
                        <a14:foregroundMark x1="31250" y1="91169" x2="31250" y2="91169"/>
                        <a14:foregroundMark x1="30583" y1="90573" x2="30583" y2="90573"/>
                        <a14:foregroundMark x1="29583" y1="94033" x2="29833" y2="92840"/>
                        <a14:foregroundMark x1="29833" y1="90573" x2="29833" y2="90573"/>
                        <a14:foregroundMark x1="31750" y1="92482" x2="31250" y2="90573"/>
                        <a14:foregroundMark x1="3750" y1="38305" x2="3333" y2="37589"/>
                        <a14:foregroundMark x1="56167" y1="19332" x2="56167" y2="19332"/>
                        <a14:foregroundMark x1="67167" y1="77446" x2="67167" y2="77446"/>
                        <a14:foregroundMark x1="86250" y1="55251" x2="86250" y2="55251"/>
                        <a14:foregroundMark x1="95083" y1="13246" x2="95083" y2="13246"/>
                        <a14:foregroundMark x1="83417" y1="55251" x2="83417" y2="55251"/>
                        <a14:foregroundMark x1="88417" y1="53938" x2="85583" y2="47255"/>
                        <a14:foregroundMark x1="77917" y1="71957" x2="78583" y2="84129"/>
                        <a14:foregroundMark x1="65667" y1="75776" x2="66667" y2="85084"/>
                        <a14:foregroundMark x1="81917" y1="96659" x2="79583" y2="95346"/>
                        <a14:foregroundMark x1="67333" y1="97255" x2="67333" y2="97255"/>
                        <a14:foregroundMark x1="77667" y1="96897" x2="80083" y2="97255"/>
                        <a14:foregroundMark x1="74750" y1="41766" x2="74000" y2="53103"/>
                        <a14:foregroundMark x1="74000" y1="53103" x2="69417" y2="65871"/>
                        <a14:foregroundMark x1="69417" y1="65871" x2="74250" y2="41885"/>
                        <a14:foregroundMark x1="74250" y1="41885" x2="70083" y2="60382"/>
                        <a14:foregroundMark x1="70083" y1="60382" x2="72667" y2="48807"/>
                        <a14:foregroundMark x1="72667" y1="48807" x2="70167" y2="60143"/>
                        <a14:foregroundMark x1="70167" y1="60143" x2="73583" y2="55847"/>
                        <a14:foregroundMark x1="91500" y1="46897" x2="91500" y2="46897"/>
                        <a14:foregroundMark x1="63083" y1="96659" x2="64750" y2="96659"/>
                        <a14:foregroundMark x1="63083" y1="2983" x2="63083" y2="2983"/>
                        <a14:foregroundMark x1="26750" y1="69690" x2="23583" y2="75776"/>
                        <a14:foregroundMark x1="13583" y1="62291" x2="14333" y2="45346"/>
                        <a14:foregroundMark x1="24083" y1="90573" x2="21250" y2="93795"/>
                        <a14:foregroundMark x1="25500" y1="23508" x2="28083" y2="34010"/>
                        <a14:foregroundMark x1="28083" y1="34010" x2="26500" y2="31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3930" y="2472111"/>
            <a:ext cx="5884137" cy="4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30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BF82C1-8306-7507-9B4E-6D0533BE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419" y="2159390"/>
            <a:ext cx="5375347" cy="40562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2F537E-4F64-8059-34F2-CBA2A1D8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12" y="2159391"/>
            <a:ext cx="5750369" cy="4056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5D8D4-58A8-4C6D-9E99-0A055D46CB32}"/>
              </a:ext>
            </a:extLst>
          </p:cNvPr>
          <p:cNvSpPr txBox="1"/>
          <p:nvPr/>
        </p:nvSpPr>
        <p:spPr>
          <a:xfrm>
            <a:off x="6352419" y="6307200"/>
            <a:ext cx="561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Подготовила: Искендерова Айгун Фикретовна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2E6719-EFA5-433C-A0FE-53A94BBCF7D7}"/>
              </a:ext>
            </a:extLst>
          </p:cNvPr>
          <p:cNvSpPr/>
          <p:nvPr/>
        </p:nvSpPr>
        <p:spPr>
          <a:xfrm>
            <a:off x="425687" y="0"/>
            <a:ext cx="111421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Арктика – территория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60021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C217C-4CF1-7959-F1E2-C2FDF936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87" y="968145"/>
            <a:ext cx="5966049" cy="2037667"/>
          </a:xfrm>
        </p:spPr>
        <p:txBody>
          <a:bodyPr>
            <a:noAutofit/>
          </a:bodyPr>
          <a:lstStyle/>
          <a:p>
            <a:r>
              <a:rPr lang="ru-RU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Арктика – край удивительной природы, царство снега и льда.</a:t>
            </a:r>
            <a:r>
              <a:rPr lang="ru-RU" b="0" i="0" cap="non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9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TR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099A9-D1F4-9AF5-1CAE-20095637D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670" y="320083"/>
            <a:ext cx="5257330" cy="3888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7D8ED-1711-3ECD-F233-376A1A32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1" y="3005812"/>
            <a:ext cx="6237647" cy="38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DD060-6D0E-496A-9E3B-49F92DD4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4" y="689318"/>
            <a:ext cx="5261317" cy="4586068"/>
          </a:xfrm>
        </p:spPr>
        <p:txBody>
          <a:bodyPr>
            <a:noAutofit/>
          </a:bodyPr>
          <a:lstStyle/>
          <a:p>
            <a:r>
              <a:rPr lang="ru-RU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Арктики составляет около 27 млн км², а площадь  Санкт-Петербурга составляет 1439 км².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4CB962F-21A4-44AF-A4DB-E894AF42C0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225317"/>
              </p:ext>
            </p:extLst>
          </p:nvPr>
        </p:nvGraphicFramePr>
        <p:xfrm>
          <a:off x="5553921" y="1358075"/>
          <a:ext cx="6199896" cy="4141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494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m.5596721A-73A6-41D1-94CA-172B68CFF470.MOV">
            <a:hlinkClick r:id="" action="ppaction://media"/>
            <a:extLst>
              <a:ext uri="{FF2B5EF4-FFF2-40B4-BE49-F238E27FC236}">
                <a16:creationId xmlns:a16="http://schemas.microsoft.com/office/drawing/2014/main" id="{A4626ABF-586E-EE46-64CA-CBA968F56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140" y="0"/>
            <a:ext cx="759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108F9D-514A-1BEE-665E-F71B44B9A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DCBCEE-3871-489F-AD67-6DE84AF01851}"/>
              </a:ext>
            </a:extLst>
          </p:cNvPr>
          <p:cNvSpPr/>
          <p:nvPr/>
        </p:nvSpPr>
        <p:spPr>
          <a:xfrm>
            <a:off x="2135331" y="1968993"/>
            <a:ext cx="773660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Путешествие</a:t>
            </a:r>
          </a:p>
          <a:p>
            <a:pPr algn="ctr"/>
            <a:r>
              <a:rPr lang="ru-RU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исследование</a:t>
            </a:r>
            <a:endParaRPr lang="ru-RU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82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5E53B-03B7-405A-A505-6BBB1965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2" y="4289726"/>
            <a:ext cx="9421835" cy="261001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1. Какая страна с давних времен занимает лидирующие позиции в Арктике?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2.Кто высказал впервые предположение о возможности добраться из Европы в Китай через Северный Ледовитый океан?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 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 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3E972-E00D-4687-B824-D5071DE6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820" y="154745"/>
            <a:ext cx="6476539" cy="3910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ED9046-2020-41EA-9BC4-1D1F84C02387}"/>
              </a:ext>
            </a:extLst>
          </p:cNvPr>
          <p:cNvSpPr txBox="1"/>
          <p:nvPr/>
        </p:nvSpPr>
        <p:spPr>
          <a:xfrm>
            <a:off x="7329268" y="4740812"/>
            <a:ext cx="208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F69E9-96C3-441B-B62E-2F3B412C128C}"/>
              </a:ext>
            </a:extLst>
          </p:cNvPr>
          <p:cNvSpPr txBox="1"/>
          <p:nvPr/>
        </p:nvSpPr>
        <p:spPr>
          <a:xfrm>
            <a:off x="7613550" y="6133868"/>
            <a:ext cx="4101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(Дмитрий </a:t>
            </a:r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Герасимов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7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FCC82-BE32-4B5D-80F9-303A8E05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53" y="4417256"/>
            <a:ext cx="8596668" cy="22789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1.Как назывался первый ледокол в России?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2.В каком году ледокол «Ленин» был принят в эксплуатацию?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1364E-21AD-4AEF-92B3-E015A315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7" y="161779"/>
            <a:ext cx="5060333" cy="4029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90CF0-B719-433C-B366-936D2DA50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137" y="161779"/>
            <a:ext cx="6096000" cy="4029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089AA-25B0-4573-9CD1-9A85D25E6188}"/>
              </a:ext>
            </a:extLst>
          </p:cNvPr>
          <p:cNvSpPr txBox="1"/>
          <p:nvPr/>
        </p:nvSpPr>
        <p:spPr>
          <a:xfrm>
            <a:off x="5440162" y="5387928"/>
            <a:ext cx="171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(1959 г.)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E5487-B23C-4635-A080-E3C5D0AD7B99}"/>
              </a:ext>
            </a:extLst>
          </p:cNvPr>
          <p:cNvSpPr txBox="1"/>
          <p:nvPr/>
        </p:nvSpPr>
        <p:spPr>
          <a:xfrm>
            <a:off x="8975188" y="4417256"/>
            <a:ext cx="2143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(«Ленин»)</a:t>
            </a:r>
          </a:p>
        </p:txBody>
      </p:sp>
    </p:spTree>
    <p:extLst>
      <p:ext uri="{BB962C8B-B14F-4D97-AF65-F5344CB8AC3E}">
        <p14:creationId xmlns:p14="http://schemas.microsoft.com/office/powerpoint/2010/main" val="300335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m.07A74357-C830-41EE-88A6-EDE44F68B9E1.MOV">
            <a:hlinkClick r:id="" action="ppaction://media"/>
            <a:extLst>
              <a:ext uri="{FF2B5EF4-FFF2-40B4-BE49-F238E27FC236}">
                <a16:creationId xmlns:a16="http://schemas.microsoft.com/office/drawing/2014/main" id="{17B21EB2-B2B8-A218-F80C-E2B13E9DC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9545" y="0"/>
            <a:ext cx="5514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</TotalTime>
  <Words>217</Words>
  <Application>Microsoft Office PowerPoint</Application>
  <PresentationFormat>Широкоэкранный</PresentationFormat>
  <Paragraphs>27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Nova</vt:lpstr>
      <vt:lpstr>Calibri</vt:lpstr>
      <vt:lpstr>Trebuchet MS</vt:lpstr>
      <vt:lpstr>Wingdings 3</vt:lpstr>
      <vt:lpstr>Аспект</vt:lpstr>
      <vt:lpstr>Презентация PowerPoint</vt:lpstr>
      <vt:lpstr>Презентация PowerPoint</vt:lpstr>
      <vt:lpstr>Арктика – край удивительной природы, царство снега и льда.   </vt:lpstr>
      <vt:lpstr>Площадь Арктики составляет около 27 млн км², а площадь  Санкт-Петербурга составляет 1439 км². </vt:lpstr>
      <vt:lpstr>Презентация PowerPoint</vt:lpstr>
      <vt:lpstr>Презентация PowerPoint</vt:lpstr>
      <vt:lpstr>1. Какая страна с давних времен занимает лидирующие позиции в Арктике?  2.Кто высказал впервые предположение о возможности добраться из Европы в Китай через Северный Ледовитый океан?      </vt:lpstr>
      <vt:lpstr>1.Как назывался первый ледокол в России?  2.В каком году ледокол «Ленин» был принят в эксплуатацию? </vt:lpstr>
      <vt:lpstr>Презентация PowerPoint</vt:lpstr>
      <vt:lpstr>Презентация PowerPoint</vt:lpstr>
      <vt:lpstr>Презентация PowerPoint</vt:lpstr>
      <vt:lpstr>1.Как вы думаете, какими качествами обладают люди, которые исследуют Арктику?  2. Назовите легендарных первопроходцев 17 века.    </vt:lpstr>
      <vt:lpstr>1.В каком веке был освоен северный морской путь?  2. Зачем прокладывался этот путь?  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кругом белым-бело — Снегом белым замело. Валит снег из низкой тучи, День и ночь мороз трескучий. Ветра свист, метелей вой — Край холодный, ледяной.</dc:title>
  <dc:creator>iskenderovaa25@icloud.com</dc:creator>
  <cp:lastModifiedBy>Пользователь</cp:lastModifiedBy>
  <cp:revision>29</cp:revision>
  <dcterms:created xsi:type="dcterms:W3CDTF">2025-01-24T19:29:21Z</dcterms:created>
  <dcterms:modified xsi:type="dcterms:W3CDTF">2025-02-09T20:03:18Z</dcterms:modified>
</cp:coreProperties>
</file>